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  <p:sldMasterId id="2147483734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9999"/>
    <a:srgbClr val="CCFF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47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175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hu-HU" altLang="hu-H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hu-HU" altLang="hu-H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hu-HU" alt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BC9D8A7-DB7D-450D-918C-D1CB9B6AECE5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858750-0160-4192-8088-0F4C6209DEC0}" type="slidenum">
              <a:rPr lang="hu-HU" altLang="hu-HU"/>
              <a:pPr/>
              <a:t>1</a:t>
            </a:fld>
            <a:endParaRPr lang="hu-HU" altLang="hu-H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/>
              <a:t>Ez egy minta prezentáció, a megvalósítandó technikai elemeket tartalmazza.</a:t>
            </a:r>
          </a:p>
          <a:p>
            <a:r>
              <a:rPr lang="hu-HU" altLang="hu-HU"/>
              <a:t>Tartalmilag és esztétikailag messze nem kifogástalan.</a:t>
            </a:r>
          </a:p>
          <a:p>
            <a:r>
              <a:rPr lang="hu-HU" altLang="hu-HU"/>
              <a:t>A prezentáció a Microsoft Office 2003 HU programcsomag PowerPoint 2003 programjával készült.</a:t>
            </a:r>
          </a:p>
          <a:p>
            <a:r>
              <a:rPr lang="hu-HU" altLang="hu-HU"/>
              <a:t>Az egyéni háttér egy kép (dián jobb egér gomb / egyéni háttér / legördülő lista nyilára kattintás / kitöltési effektus / kép, ott: képválasztás). A hátteret csak az adott diára engedélyezzük (alkalmaz, de nem mindre).</a:t>
            </a:r>
          </a:p>
          <a:p>
            <a:r>
              <a:rPr lang="hu-HU" altLang="hu-HU"/>
              <a:t>A diakép áttünéssel jelenik meg (Nézet / Munkaablak / Áttünés: Pörögve nagyítás).</a:t>
            </a:r>
          </a:p>
          <a:p>
            <a:r>
              <a:rPr lang="hu-HU" altLang="hu-HU"/>
              <a:t>A két helyőrzőben lévő szöveg animáltan jelenik meg (Nézet / Munkaablak / Egyéni animáció: Nagyítás). A két szöveg egyszerre jelenik meg (a második szöveg indítása: együtt az előzővel). Az animációk itt automatikusak, nem kell kattintgatni.</a:t>
            </a:r>
          </a:p>
          <a:p>
            <a:r>
              <a:rPr lang="hu-HU" altLang="hu-HU"/>
              <a:t>5 másodperc múlva automatikusan a 2. diára vált. A többi dia áttünése már kattintásra történik majd.</a:t>
            </a:r>
          </a:p>
          <a:p>
            <a:endParaRPr lang="hu-HU" alt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D80585-7004-4CB2-8AF8-07E33A47FC6D}" type="slidenum">
              <a:rPr lang="hu-HU" altLang="hu-HU"/>
              <a:pPr/>
              <a:t>2</a:t>
            </a:fld>
            <a:endParaRPr lang="hu-HU" altLang="hu-HU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hu-HU" altLang="hu-HU"/>
              <a:t>Ennek a diának – és a következőknek – a háttere már tervezősablonból származik (Nézet, Munkaablak / Diatervezés</a:t>
            </a:r>
          </a:p>
          <a:p>
            <a:pPr marL="228600" indent="-228600"/>
            <a:r>
              <a:rPr lang="hu-HU" altLang="hu-HU"/>
              <a:t>A tartalomjegyzék egyes pontjairól (nem feltétlenül mindről) rákattintással el lehet jutni a megfelelő diára: Verseny).</a:t>
            </a:r>
          </a:p>
          <a:p>
            <a:pPr marL="228600" indent="-228600"/>
            <a:r>
              <a:rPr lang="hu-HU" altLang="hu-HU"/>
              <a:t>A tervezősablon választás hatással van a színsémára is. Ha az alapértelmezett színséma nem felel meg, akkor a munkaablakban a Diatervezés – Színsémák / Színsémák szerkesztése (alul) menüpontot kell választani.</a:t>
            </a:r>
          </a:p>
          <a:p>
            <a:pPr marL="228600" indent="-228600">
              <a:buFontTx/>
              <a:buAutoNum type="arabicPeriod"/>
            </a:pPr>
            <a:r>
              <a:rPr lang="hu-HU" altLang="hu-HU"/>
              <a:t>Szöveg kijelölése</a:t>
            </a:r>
          </a:p>
          <a:p>
            <a:pPr marL="228600" indent="-228600">
              <a:buFontTx/>
              <a:buAutoNum type="arabicPeriod"/>
            </a:pPr>
            <a:r>
              <a:rPr lang="hu-HU" altLang="hu-HU"/>
              <a:t>Beszúrás / hiperhivatkozás</a:t>
            </a:r>
          </a:p>
          <a:p>
            <a:pPr marL="228600" indent="-228600">
              <a:buFontTx/>
              <a:buAutoNum type="arabicPeriod"/>
            </a:pPr>
            <a:r>
              <a:rPr lang="hu-HU" altLang="hu-HU"/>
              <a:t>Dokumentum adott pontja kiválasztása</a:t>
            </a:r>
          </a:p>
          <a:p>
            <a:pPr marL="228600" indent="-228600">
              <a:buFontTx/>
              <a:buAutoNum type="arabicPeriod"/>
            </a:pPr>
            <a:r>
              <a:rPr lang="hu-HU" altLang="hu-HU"/>
              <a:t>A megfelelő diacím kiválasztása a listából.</a:t>
            </a:r>
          </a:p>
          <a:p>
            <a:pPr marL="228600" indent="-228600"/>
            <a:r>
              <a:rPr lang="hu-HU" altLang="hu-HU"/>
              <a:t>A dia alján élőláb található.</a:t>
            </a:r>
          </a:p>
          <a:p>
            <a:pPr marL="228600" indent="-228600"/>
            <a:r>
              <a:rPr lang="hu-HU" altLang="hu-HU"/>
              <a:t>A dia jobb alsó részén akciógombok vannak (Rajz eszköztár [alul] / Alakzatok / Akciógombok). Hatásuk szerkeszthető.</a:t>
            </a:r>
          </a:p>
          <a:p>
            <a:pPr marL="228600" indent="-228600"/>
            <a:r>
              <a:rPr lang="hu-HU" altLang="hu-HU"/>
              <a:t>Az egyes diákon az elejére / előző dia /…/következő dia / végére akciógombok közül az értelmes funkcióval bírók szerepelnek. A címdiára nem szoktunk akciógombot tenni.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611815-5DE2-44A1-897C-7ABD84572E6F}" type="slidenum">
              <a:rPr lang="hu-HU" altLang="hu-HU"/>
              <a:pPr/>
              <a:t>3</a:t>
            </a:fld>
            <a:endParaRPr lang="hu-HU" altLang="hu-H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hu-HU" altLang="hu-HU"/>
              <a:t>Képet a vágólapról (szerkesztés/beillesztés), vagy fájlból (beszúrás/kép/fájlból) lehet beszúrni.</a:t>
            </a:r>
          </a:p>
          <a:p>
            <a:pPr marL="228600" indent="-228600"/>
            <a:r>
              <a:rPr lang="hu-HU" altLang="hu-HU"/>
              <a:t>A Fazekas épülete sok animációt tartalmaz, mindegyik az „előző után indul”, hogy ne kelljen kattintani:</a:t>
            </a:r>
          </a:p>
          <a:p>
            <a:pPr marL="228600" indent="-228600">
              <a:buFontTx/>
              <a:buAutoNum type="arabicPeriod"/>
            </a:pPr>
            <a:r>
              <a:rPr lang="hu-HU" altLang="hu-HU"/>
              <a:t>Megjelenési animáció (Nézet / Mukaablak / Egyéni animáció: fénysebesség</a:t>
            </a:r>
          </a:p>
          <a:p>
            <a:pPr marL="228600" indent="-228600">
              <a:buFontTx/>
              <a:buAutoNum type="arabicPeriod"/>
            </a:pPr>
            <a:r>
              <a:rPr lang="hu-HU" altLang="hu-HU"/>
              <a:t>Mozgás animáció: egyéni mozgásvonal</a:t>
            </a:r>
          </a:p>
          <a:p>
            <a:pPr marL="228600" indent="-228600">
              <a:buFontTx/>
              <a:buAutoNum type="arabicPeriod"/>
            </a:pPr>
            <a:r>
              <a:rPr lang="hu-HU" altLang="hu-HU"/>
              <a:t>Eltünés animáció: széroszlik (az animáció nevén jobb egérgomb / időzítés, majd 3 másodperc késleltetés, hogy ne azonnal tűnjön el).</a:t>
            </a:r>
          </a:p>
          <a:p>
            <a:pPr marL="228600" indent="-228600">
              <a:buFontTx/>
              <a:buAutoNum type="arabicPeriod"/>
            </a:pPr>
            <a:r>
              <a:rPr lang="hu-HU" altLang="hu-HU"/>
              <a:t>Megjelenés animáció: az új épület képe „eloszlás” animációval jön be.</a:t>
            </a:r>
          </a:p>
          <a:p>
            <a:pPr marL="228600" indent="-228600"/>
            <a:r>
              <a:rPr lang="hu-HU" altLang="hu-HU"/>
              <a:t>Van egy új akciógomb is, ez valójában egy kép, ami hiperhivatkozássá van alakítva, és a tartalomjegyzék diára visz.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86195E-0286-4829-A52F-CCE7BDDB14E3}" type="slidenum">
              <a:rPr lang="hu-HU" altLang="hu-HU"/>
              <a:pPr/>
              <a:t>4</a:t>
            </a:fld>
            <a:endParaRPr lang="hu-HU" altLang="hu-HU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/>
              <a:t>Sajnos a videó (a megfelelő pillanatban automatikusa indul) nem kapcsolódik a tartalomhoz.</a:t>
            </a:r>
          </a:p>
          <a:p>
            <a:r>
              <a:rPr lang="hu-HU" altLang="hu-HU"/>
              <a:t>A videó csak akkor játszható le, ha a megfelelő kodek rendelkezésre áll.</a:t>
            </a:r>
          </a:p>
          <a:p>
            <a:r>
              <a:rPr lang="hu-HU" altLang="hu-HU"/>
              <a:t>A videó fájlok nagy méretűek, ezért nem kerülnek bele a prezentációs fájlba, csak csatolás létesül. A prezentációval együtt átmásolt videó fájl általában nem játszható le egy másik gépen, mert az elérési útja (helye) nem ugyanaz. Ezért a videót tartalmazó prezentációt a Fájl / Előkészítés CD-hez / Másolás mappába funkcióval kell előkészíteni! Az ott „tallózással” megadott helyen keletkezik egy „Bemutató CD” mappa (vagy más, ha megadjuk), és abban minden állomány benne lesz, ami a lejátszáshoz szükséges. Még a PowerPoint programnak sem kell a gépen telepítve lennie. Ezt a teljes mappát kell magunkkal vinni a prezentáció bemutatásához.</a:t>
            </a:r>
          </a:p>
          <a:p>
            <a:r>
              <a:rPr lang="hu-HU" altLang="hu-HU"/>
              <a:t>A képeknek lehet keretük (a videónál mutatom be: jobb egérgomb / kép formázása / színek és vonalak / vonal – ügyeljünk a vastagságára).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8AE799-B342-4731-A567-E855959E4C3D}" type="slidenum">
              <a:rPr lang="hu-HU" altLang="hu-HU"/>
              <a:pPr/>
              <a:t>5</a:t>
            </a:fld>
            <a:endParaRPr lang="hu-HU" altLang="hu-HU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/>
              <a:t>A felsorolás elemei kattintásra jönnek be (animáció kézi indítással).</a:t>
            </a:r>
          </a:p>
          <a:p>
            <a:r>
              <a:rPr lang="hu-HU" altLang="hu-HU"/>
              <a:t>A hang a hangszóróra kattintásra indul, és a következő dián is szól (lejátszás animáción jobb egérgomb / effektus beállításai: leállítás 2 dia után).</a:t>
            </a:r>
          </a:p>
          <a:p>
            <a:r>
              <a:rPr lang="hu-HU" altLang="hu-HU"/>
              <a:t>A hang állományok lejátszásához is szükséges a megfelelő kodek.</a:t>
            </a:r>
          </a:p>
          <a:p>
            <a:r>
              <a:rPr lang="hu-HU" altLang="hu-HU"/>
              <a:t>A 100 kB-nál nagyobb hangfájlok sem kerülnek a prezentációs fájlba, azokra a videóknál leírtak érvényesek.</a:t>
            </a:r>
          </a:p>
          <a:p>
            <a:r>
              <a:rPr lang="hu-HU" altLang="hu-HU"/>
              <a:t>A beszúrt kép felbontása túl gyenge (most szándékosan)! Ilyet nem szabad használni!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57AC9-7F20-4014-A099-D35BF905CD0B}" type="slidenum">
              <a:rPr lang="hu-HU" altLang="hu-HU"/>
              <a:pPr/>
              <a:t>6</a:t>
            </a:fld>
            <a:endParaRPr lang="hu-HU" altLang="hu-HU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dirty="0"/>
              <a:t>Az egyéni háttérkép (világosított [80%] és csökkentett kontrasztú [20%] épület kép) és a tervezősablon együttesen is használható.</a:t>
            </a:r>
          </a:p>
          <a:p>
            <a:r>
              <a:rPr lang="hu-HU" altLang="hu-HU" dirty="0"/>
              <a:t>A kép „fakítását” bármilyen képszerkesztő programmal el lehet végezni (például az ingyenes </a:t>
            </a:r>
            <a:r>
              <a:rPr lang="hu-HU" altLang="hu-HU" dirty="0" err="1"/>
              <a:t>IrfanView-val</a:t>
            </a:r>
            <a:r>
              <a:rPr lang="hu-HU" altLang="hu-HU" dirty="0"/>
              <a:t> is).</a:t>
            </a:r>
          </a:p>
          <a:p>
            <a:r>
              <a:rPr lang="hu-HU" altLang="hu-HU" dirty="0"/>
              <a:t>A linkekre kattintva a weboldalak betöltődnek.</a:t>
            </a:r>
          </a:p>
          <a:p>
            <a:r>
              <a:rPr lang="hu-HU" altLang="hu-HU" dirty="0"/>
              <a:t>A mail-címekre kattintva az alapértelmezett levelező program elindul</a:t>
            </a:r>
            <a:r>
              <a:rPr lang="hu-HU" altLang="hu-HU" dirty="0" smtClean="0"/>
              <a:t>.</a:t>
            </a:r>
          </a:p>
          <a:p>
            <a:r>
              <a:rPr lang="hu-HU" altLang="hu-HU" dirty="0" smtClean="0"/>
              <a:t>A link (és minden más) színe könnyen megváltoztatható a Tervezés / Témák lenyíló listában a Színek / Színek </a:t>
            </a:r>
            <a:r>
              <a:rPr lang="hu-HU" altLang="hu-HU" dirty="0" err="1" smtClean="0"/>
              <a:t>testreszabása</a:t>
            </a:r>
            <a:r>
              <a:rPr lang="hu-HU" altLang="hu-HU" dirty="0" smtClean="0"/>
              <a:t> felületen.</a:t>
            </a:r>
            <a:endParaRPr lang="hu-HU" altLang="hu-H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9D94-E2CD-43AE-AEA0-4E2BBE7A591B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1869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B8E4-6A39-4AE1-8AB2-F009440EBA76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30662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8CB3-7B0D-4316-B125-C52D7FCC58C4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02017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FE71115-A17E-4F3A-A843-7FAD7F669F8B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2027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E0B0-9BDF-4D5B-BD49-0ED06E2DCFE3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95877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F8C2FB6-82BA-4CF0-8499-DDD4D9E31A24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87531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EEA4B2-AABC-4369-B7F4-B9ECAC62E621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55929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0FC608-74EC-48FE-A3EB-F6C18C83F71B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96343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9ACE-D2EE-485A-85E9-79BCD7DE4A61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15840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19DC-4C5E-41F0-8530-C7894C765DF4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22067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7C59-786D-4B6C-96F9-A0D9C8F488E4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6567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66FE-AF30-4B34-91EB-379D4AB9EA07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9450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1A60F2-C25D-4174-A4F1-50493629356E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735906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AE6365-B2A7-4F65-826D-3D18C3465FA1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18944330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AE6365-B2A7-4F65-826D-3D18C3465FA1}" type="slidenum">
              <a:rPr lang="hu-HU" altLang="hu-HU" smtClean="0"/>
              <a:pPr/>
              <a:t>‹#›</a:t>
            </a:fld>
            <a:endParaRPr lang="hu-HU" alt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6877786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AE6365-B2A7-4F65-826D-3D18C3465FA1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11491983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AE6365-B2A7-4F65-826D-3D18C3465FA1}" type="slidenum">
              <a:rPr lang="hu-HU" altLang="hu-HU" smtClean="0"/>
              <a:pPr/>
              <a:t>‹#›</a:t>
            </a:fld>
            <a:endParaRPr lang="hu-HU" alt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6551579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AE6365-B2A7-4F65-826D-3D18C3465FA1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03384256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B2CA-90FD-46B0-89F9-F293801D17D9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86431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5B51-7593-49A5-933C-856959483C01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570342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Cím, szöveg és k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Médiafájl helye 3"/>
          <p:cNvSpPr>
            <a:spLocks noGrp="1"/>
          </p:cNvSpPr>
          <p:nvPr>
            <p:ph type="media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hu-HU" altLang="hu-HU"/>
              <a:t>@Ügyet Lenke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hu-HU" altLang="hu-HU"/>
              <a:t>Minta prezentáció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F15A850B-8B41-483E-AA36-16D91E45E58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8256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E207-1E3F-4DAC-B9B8-C8A015A855E9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5155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9FB4-CED3-4E88-8CC5-6148C2C6BFEC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355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70C8F-0670-434A-998F-7F09BCB80F73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5305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817C-2A43-4961-8114-85E3C9BC3DDD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0934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E77E-28A6-4FAA-82EF-C5C7424E0419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192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E1A02-F0D0-408F-A3D7-977DBB76F3F4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0974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41A7-5EB8-4C9B-962A-2AF863798869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5612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E6365-B2A7-4F65-826D-3D18C3465FA1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14328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altLang="hu-HU" smtClean="0"/>
              <a:t>@Ügyet Lenke</a:t>
            </a: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altLang="hu-HU" smtClean="0"/>
              <a:t>Minta prezentáció</a:t>
            </a:r>
            <a:endParaRPr lang="hu-HU" alt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7AE6365-B2A7-4F65-826D-3D18C3465FA1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498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  <p:sldLayoutId id="2147483751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zekas.hu/gallery/epulet/fazekas3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Layout" Target="../slideLayouts/slideLayout28.xml"/><Relationship Id="rId7" Type="http://schemas.openxmlformats.org/officeDocument/2006/relationships/image" Target="../media/image5.jpeg"/><Relationship Id="rId2" Type="http://schemas.openxmlformats.org/officeDocument/2006/relationships/video" Target="file:///C:\Users\pasztor\Documents\________xxxx\cica.wmv" TargetMode="External"/><Relationship Id="rId1" Type="http://schemas.microsoft.com/office/2007/relationships/media" Target="file:///C:\Users\pasztor\Documents\________xxxx\cica.wmv" TargetMode="External"/><Relationship Id="rId6" Type="http://schemas.openxmlformats.org/officeDocument/2006/relationships/hyperlink" Target="http://www.fazekas.hu/gallery/szal_2007_nyitokeringo/DSC00601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4.xm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7.png"/><Relationship Id="rId2" Type="http://schemas.openxmlformats.org/officeDocument/2006/relationships/audio" Target="file:///C:\Users\pasztor\Documents\________xxxx\mintam&#243;kus.MP3" TargetMode="External"/><Relationship Id="rId1" Type="http://schemas.microsoft.com/office/2007/relationships/media" Target="file:///C:\Users\pasztor\Documents\________xxxx\mintam&#243;kus.MP3" TargetMode="External"/><Relationship Id="rId6" Type="http://schemas.openxmlformats.org/officeDocument/2006/relationships/image" Target="../media/image6.jpeg"/><Relationship Id="rId5" Type="http://schemas.openxmlformats.org/officeDocument/2006/relationships/hyperlink" Target="http://www.fazekas.hu/gallery/ludasmatyi2006/IMG_5841_002" TargetMode="External"/><Relationship Id="rId4" Type="http://schemas.openxmlformats.org/officeDocument/2006/relationships/notesSlide" Target="../notesSlides/notesSlide5.xml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8.jpeg"/><Relationship Id="rId7" Type="http://schemas.openxmlformats.org/officeDocument/2006/relationships/hyperlink" Target="http://pasztora.web.fazekas.h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hyperlink" Target="mailto:pasztora@fazekas.hu" TargetMode="External"/><Relationship Id="rId5" Type="http://schemas.openxmlformats.org/officeDocument/2006/relationships/hyperlink" Target="http://www.fazekas.hu/" TargetMode="External"/><Relationship Id="rId4" Type="http://schemas.openxmlformats.org/officeDocument/2006/relationships/hyperlink" Target="mailto:info@fazekas.hu" TargetMode="External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37684" y="1700214"/>
            <a:ext cx="9643730" cy="1470025"/>
          </a:xfrm>
        </p:spPr>
        <p:txBody>
          <a:bodyPr anchor="ctr">
            <a:noAutofit/>
          </a:bodyPr>
          <a:lstStyle/>
          <a:p>
            <a:r>
              <a:rPr lang="hu-HU" altLang="hu-HU" sz="4000" b="1" dirty="0">
                <a:solidFill>
                  <a:srgbClr val="CCFF33"/>
                </a:solidFill>
              </a:rPr>
              <a:t>Iskolánk, a </a:t>
            </a:r>
            <a:r>
              <a:rPr lang="hu-HU" altLang="hu-HU" sz="4000" b="1" dirty="0" smtClean="0">
                <a:solidFill>
                  <a:srgbClr val="CCFF33"/>
                </a:solidFill>
              </a:rPr>
              <a:t>Budapesti Fazekas Mihály </a:t>
            </a:r>
            <a:r>
              <a:rPr lang="hu-HU" altLang="hu-HU" sz="4000" b="1" dirty="0">
                <a:solidFill>
                  <a:srgbClr val="CCFF33"/>
                </a:solidFill>
              </a:rPr>
              <a:t>Gyakorló Általános Iskola és Gimnázium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7350" y="4365626"/>
            <a:ext cx="6400800" cy="1368425"/>
          </a:xfrm>
        </p:spPr>
        <p:txBody>
          <a:bodyPr/>
          <a:lstStyle/>
          <a:p>
            <a:r>
              <a:rPr lang="hu-HU" altLang="hu-HU" sz="3200">
                <a:solidFill>
                  <a:srgbClr val="CCFF33"/>
                </a:solidFill>
              </a:rPr>
              <a:t>Készítette:</a:t>
            </a:r>
          </a:p>
          <a:p>
            <a:r>
              <a:rPr lang="hu-HU" altLang="hu-HU" sz="3200">
                <a:solidFill>
                  <a:srgbClr val="CCFF33"/>
                </a:solidFill>
              </a:rPr>
              <a:t>Ügyet Lenke</a:t>
            </a:r>
          </a:p>
        </p:txBody>
      </p:sp>
    </p:spTree>
  </p:cSld>
  <p:clrMapOvr>
    <a:masterClrMapping/>
  </p:clrMapOvr>
  <p:transition spd="slow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>
                <a:solidFill>
                  <a:srgbClr val="7030A0"/>
                </a:solidFill>
              </a:rPr>
              <a:t>Tartalomjegyzék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29600" cy="3989388"/>
          </a:xfrm>
        </p:spPr>
        <p:txBody>
          <a:bodyPr>
            <a:normAutofit/>
          </a:bodyPr>
          <a:lstStyle/>
          <a:p>
            <a:r>
              <a:rPr lang="hu-HU" altLang="hu-HU" sz="2400" dirty="0">
                <a:hlinkClick r:id="rId3" action="ppaction://hlinksldjump"/>
              </a:rPr>
              <a:t>Iskolánk története</a:t>
            </a:r>
            <a:endParaRPr lang="hu-HU" altLang="hu-HU" sz="2400" dirty="0"/>
          </a:p>
          <a:p>
            <a:r>
              <a:rPr lang="hu-HU" altLang="hu-HU" sz="2400" dirty="0"/>
              <a:t>Események:</a:t>
            </a:r>
          </a:p>
          <a:p>
            <a:pPr lvl="1"/>
            <a:r>
              <a:rPr lang="hu-HU" altLang="hu-HU" sz="2000" dirty="0">
                <a:hlinkClick r:id="rId4" action="ppaction://hlinksldjump"/>
              </a:rPr>
              <a:t>Szalagavató</a:t>
            </a:r>
            <a:endParaRPr lang="hu-HU" altLang="hu-HU" sz="2000" dirty="0"/>
          </a:p>
          <a:p>
            <a:pPr lvl="1"/>
            <a:r>
              <a:rPr lang="hu-HU" altLang="hu-HU" sz="2000" dirty="0" err="1">
                <a:hlinkClick r:id="rId5" action="ppaction://hlinksldjump"/>
              </a:rPr>
              <a:t>Lúdas</a:t>
            </a:r>
            <a:r>
              <a:rPr lang="hu-HU" altLang="hu-HU" sz="2000" dirty="0">
                <a:hlinkClick r:id="rId5" action="ppaction://hlinksldjump"/>
              </a:rPr>
              <a:t> Matyi előadás</a:t>
            </a:r>
            <a:endParaRPr lang="hu-HU" altLang="hu-HU" sz="2000" dirty="0"/>
          </a:p>
          <a:p>
            <a:r>
              <a:rPr lang="hu-HU" altLang="hu-HU" sz="2400" dirty="0" smtClean="0">
                <a:hlinkClick r:id="rId6" action="ppaction://hlinksldjump"/>
              </a:rPr>
              <a:t>Elérhetőségek</a:t>
            </a:r>
            <a:endParaRPr lang="hu-HU" altLang="hu-HU" sz="2400" dirty="0"/>
          </a:p>
        </p:txBody>
      </p:sp>
      <p:sp>
        <p:nvSpPr>
          <p:cNvPr id="8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/>
              <a:t>@Ügyet Lenke</a:t>
            </a:r>
          </a:p>
        </p:txBody>
      </p:sp>
      <p:sp>
        <p:nvSpPr>
          <p:cNvPr id="9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Minta prezentáció</a:t>
            </a:r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40E5-4BFF-4D26-8D41-BE214304CD6A}" type="slidenum">
              <a:rPr lang="hu-HU" altLang="hu-HU"/>
              <a:pPr/>
              <a:t>2</a:t>
            </a:fld>
            <a:endParaRPr lang="hu-HU" altLang="hu-HU"/>
          </a:p>
        </p:txBody>
      </p:sp>
      <p:sp>
        <p:nvSpPr>
          <p:cNvPr id="7172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51764" y="6524626"/>
            <a:ext cx="287337" cy="333375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7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88389" y="6524626"/>
            <a:ext cx="287337" cy="333375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74" name="AutoShape 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319964" y="6524626"/>
            <a:ext cx="287337" cy="333375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75" name="AutoShape 7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120189" y="6524626"/>
            <a:ext cx="287337" cy="333375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>
                <a:solidFill>
                  <a:srgbClr val="7030A0"/>
                </a:solidFill>
              </a:rPr>
              <a:t>Iskolánk története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3970338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400"/>
              <a:t>1909-ben kezdődtek meg az építkezés előmunkálatai.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Az építkezés 1911 nyarán befejeződött.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Az iskola tanulóinak száma jelentősen megnőtt az 1948/49-es tanévre.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2000-ben a nevelőtestület Hámori Veronikát választotta igazgatónak. </a:t>
            </a:r>
          </a:p>
        </p:txBody>
      </p:sp>
      <p:sp>
        <p:nvSpPr>
          <p:cNvPr id="11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/>
              <a:t>@Ügyet Lenke</a:t>
            </a:r>
          </a:p>
        </p:txBody>
      </p:sp>
      <p:sp>
        <p:nvSpPr>
          <p:cNvPr id="12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Minta prezentáció</a:t>
            </a:r>
          </a:p>
        </p:txBody>
      </p:sp>
      <p:sp>
        <p:nvSpPr>
          <p:cNvPr id="13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2F62-234E-484A-B3A5-312343002360}" type="slidenum">
              <a:rPr lang="hu-HU" altLang="hu-HU"/>
              <a:pPr/>
              <a:t>3</a:t>
            </a:fld>
            <a:endParaRPr lang="hu-HU" altLang="hu-HU"/>
          </a:p>
        </p:txBody>
      </p:sp>
      <p:pic>
        <p:nvPicPr>
          <p:cNvPr id="9220" name="Picture 4" descr="fazekas3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33600"/>
            <a:ext cx="4103688" cy="28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fazekas_fu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2133600"/>
            <a:ext cx="4176713" cy="286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51764" y="6524626"/>
            <a:ext cx="287337" cy="333375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23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88389" y="6524626"/>
            <a:ext cx="287337" cy="333375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24" name="AutoShape 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319964" y="6524626"/>
            <a:ext cx="287337" cy="333375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25" name="AutoShape 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120189" y="6524626"/>
            <a:ext cx="287337" cy="333375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pic>
        <p:nvPicPr>
          <p:cNvPr id="9226" name="Picture 10" descr="cica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3" y="6513514"/>
            <a:ext cx="360362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3.48751E-6 C 0.00798 0.0215 0.01631 0.04278 0.02412 0.06383 C 0.02551 0.06776 0.02777 0.07123 0.02933 0.07469 C 0.03385 0.08556 0.03905 0.09574 0.0427 0.10684 C 0.0453 0.1147 0.05207 0.15309 0.05329 0.16003 C 0.05416 0.16512 0.05728 0.16905 0.05867 0.17437 C 0.06006 0.17877 0.06076 0.18362 0.06145 0.18848 C 0.06267 0.1975 0.06596 0.23358 0.06666 0.24167 C 0.06579 0.25531 0.06596 0.26919 0.06405 0.2826 C 0.05989 0.31128 0.04669 0.34759 0.03471 0.37141 C 0.03263 0.37557 0.02881 0.37789 0.02673 0.38205 C 0.02256 0.38991 0.02013 0.39916 0.01596 0.40703 C -5.83333E-6 0.43617 -0.02935 0.46253 -0.0547 0.47086 C -0.08577 0.4919 -0.12553 0.50346 -0.1599 0.50994 C -0.28855 0.5 -0.25765 0.50393 -0.32796 0.48866 C -0.34602 0.47918 -0.36303 0.46831 -0.38143 0.46022 C -0.39168 0.45027 -0.40383 0.4431 -0.41338 0.43177 C -0.41754 0.42668 -0.42032 0.41975 -0.42397 0.41396 C -0.45244 0.36956 -0.45747 0.35545 -0.48004 0.30041 C -0.48299 0.29324 -0.4974 0.26295 -0.49862 0.25786 C -0.50765 0.22155 -0.5165 0.18478 -0.52258 0.14731 C -0.52345 0.13274 -0.52588 0.11794 -0.52536 0.10314 C -0.52397 0.06082 -0.50852 0.02613 -0.49063 -0.00694 C -0.48334 -0.02059 -0.4672 -0.05111 -0.45591 -0.06013 C -0.44272 -0.07077 -0.42831 -0.07956 -0.41598 -0.09205 C -0.39549 -0.11263 -0.37379 -0.1309 -0.34931 -0.14177 C -0.34584 -0.14339 -0.34202 -0.14408 -0.33855 -0.14547 C -0.33317 -0.14755 -0.32258 -0.15241 -0.32258 -0.15241 C -0.31233 -0.14894 -0.30227 -0.14524 -0.29202 -0.14177 C -0.28629 -0.13969 -0.28161 -0.13368 -0.27588 -0.13113 C -0.26338 -0.11818 -0.24966 -0.10685 -0.23855 -0.09205 C -0.20886 -0.0525 -0.1797 0.01457 -0.16668 0.06776 C -0.16008 0.15124 -0.15869 0.26318 -0.18803 0.34135 C -0.20799 0.39477 -0.21008 0.39963 -0.22796 0.43709 C -0.24445 0.47155 -0.23126 0.45259 -0.24671 0.47271 C -0.25713 0.50069 -0.24515 0.47386 -0.26268 0.49745 C -0.26754 0.50393 -0.27067 0.51272 -0.27588 0.51896 C -0.30053 0.54879 -0.33265 0.55481 -0.3639 0.55804 C -0.39949 0.55504 -0.43612 0.55874 -0.47067 0.54717 C -0.5099 0.53399 -0.54272 0.5067 -0.57727 0.47988 C -0.58924 0.47062 -0.59688 0.45374 -0.60661 0.44079 C -0.61112 0.43478 -0.6172 0.43038 -0.61997 0.42298 C -0.62258 0.41581 -0.62466 0.40818 -0.62796 0.40171 C -0.63838 0.38159 -0.65713 0.35777 -0.66529 0.33418 C -0.6764 0.30157 -0.68247 0.26618 -0.69463 0.23473 C -0.69914 0.20444 -0.70487 0.1746 -0.70799 0.14407 C -0.70539 0.08834 -0.70713 0.04463 -0.68126 -0.00185 C -0.67119 -0.03886 -0.65886 -0.07193 -0.64671 -0.10801 C -0.63907 -0.13044 -0.63161 -0.15935 -0.61997 -0.17947 C -0.59341 -0.22503 -0.57865 -0.24492 -0.55088 -0.27868 C -0.54411 -0.28654 -0.53924 -0.29695 -0.53195 -0.30343 C -0.49706 -0.33557 -0.46268 -0.35107 -0.42536 -0.37443 C -0.41893 -0.37859 -0.41338 -0.3853 -0.40678 -0.38877 C -0.34185 -0.42276 -0.38577 -0.39547 -0.34254 -0.41351 C -0.29706 -0.43247 -0.24931 -0.4556 -0.20122 -0.45976 C -0.18074 -0.46185 -0.16043 -0.46231 -0.13994 -0.46323 C -0.12588 -0.46185 -0.07588 -0.45861 -0.0547 -0.44913 C -0.01129 -0.42993 0.01961 -0.38368 0.06006 -0.35685 C 0.07673 -0.33465 0.08662 -0.31707 0.09999 -0.29302 C 0.10937 -0.27591 0.12933 -0.2433 0.12933 -0.2433 C 0.13628 -0.21832 0.14062 -0.19288 0.14808 -0.1686 C 0.15555 -0.03747 0.16093 0.11193 0.11874 0.23635 C 0.11336 0.25231 0.10589 0.26688 0.09999 0.2826 C 0.09027 0.30851 0.08367 0.32724 0.06805 0.35013 C 0.0453 0.38321 0.00728 0.40009 -0.02258 0.41396 C -0.06459 0.43339 -0.09584 0.44519 -0.13994 0.44958 C -0.16772 0.44449 -0.19671 0.44588 -0.22258 0.43177 C -0.23039 0.42761 -0.23664 0.41951 -0.24393 0.41396 C -0.26876 0.39477 -0.29584 0.38043 -0.31858 0.3573 C -0.34324 0.33233 -0.39202 0.29278 -0.41199 0.25046 C -0.43543 0.2012 -0.4422 0.16905 -0.45192 0.11193 C -0.46286 -0.01874 -0.46372 0.01549 -0.45487 -0.14709 C -0.45053 -0.22272 -0.41233 -0.30088 -0.38265 -0.36379 C -0.36529 -0.40056 -0.35435 -0.43964 -0.32397 -0.45976 C -0.27015 -0.55019 -0.1632 -0.60431 -0.07865 -0.61263 C -0.03681 -0.61124 0.00676 -0.62211 0.04669 -0.60546 C 0.06301 -0.59852 0.07569 -0.58951 0.09201 -0.58419 C 0.1236 -0.55574 0.05902 -0.61286 0.11874 -0.56638 C 0.1236 -0.56245 0.1276 -0.55667 0.13211 -0.55204 C 0.15433 -0.52984 0.17655 -0.51087 0.19878 -0.48821 C 0.20225 -0.48451 0.20381 -0.4785 0.20676 -0.47433 C 0.21614 -0.46069 0.22725 -0.44913 0.2361 -0.43502 C 0.24496 -0.42068 0.25642 -0.40865 0.26267 -0.39223 C 0.26961 -0.37396 0.26544 -0.38229 0.27464 -0.36749 C 0.27864 -0.34737 0.27864 -0.32864 0.28003 -0.30713 C 0.27916 -0.28608 0.27916 -0.26434 0.27742 -0.2433 C 0.27343 -0.19381 0.25815 -0.14524 0.2453 -0.09922 C 0.24235 -0.08881 0.24166 -0.07679 0.23732 -0.0673 C 0.22725 -0.04556 0.21926 -0.02359 0.20798 -0.00324 C 0.18836 0.03145 0.16405 0.07169 0.13072 0.08163 C 0.10971 0.08071 0.09253 0.08163 0.07343 0.07284 C 0.06909 0.06753 0.06336 0.06822 0.05867 0.06383 C 0.05433 0.06036 0.05173 0.05573 0.04669 0.05319 C 0.03871 0.04532 0.0269 0.03122 0.01735 0.02659 C 0.01371 0.01942 0.01162 0.0222 0.00798 0.01618 C 0.00503 0.01133 0.0026 0.00555 -5.83333E-6 3.48751E-6 Z " pathEditMode="relative" ptsTypes="ffffffffffffffffffffffffffffffffffffffffffffffffffffffffffffffffffffffffffffffffffffffffffffffff">
                                      <p:cBhvr>
                                        <p:cTn id="58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88914"/>
            <a:ext cx="8229600" cy="1258887"/>
          </a:xfrm>
        </p:spPr>
        <p:txBody>
          <a:bodyPr/>
          <a:lstStyle/>
          <a:p>
            <a:r>
              <a:rPr lang="hu-HU" altLang="hu-HU" dirty="0">
                <a:solidFill>
                  <a:srgbClr val="7030A0"/>
                </a:solidFill>
              </a:rPr>
              <a:t>Szalagavató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038600" cy="2333625"/>
          </a:xfrm>
        </p:spPr>
        <p:txBody>
          <a:bodyPr/>
          <a:lstStyle/>
          <a:p>
            <a:r>
              <a:rPr lang="hu-HU" altLang="hu-HU" sz="2400"/>
              <a:t>Szépen táncolnak.</a:t>
            </a:r>
          </a:p>
          <a:p>
            <a:r>
              <a:rPr lang="hu-HU" altLang="hu-HU" sz="2400"/>
              <a:t>Mindig van osztálytánc.</a:t>
            </a:r>
          </a:p>
          <a:p>
            <a:r>
              <a:rPr lang="hu-HU" altLang="hu-HU" sz="2400"/>
              <a:t>Nagyon sokat készülnek rá.</a:t>
            </a:r>
          </a:p>
        </p:txBody>
      </p:sp>
      <p:pic>
        <p:nvPicPr>
          <p:cNvPr id="11269" name="cica.wmv">
            <a:hlinkClick r:id="" action="ppaction://media"/>
          </p:cNvPr>
          <p:cNvPicPr>
            <a:picLocks noGrp="1" noChangeAspect="1" noChangeArrowheads="1"/>
          </p:cNvPicPr>
          <p:nvPr>
            <p:ph type="media" sz="half" idx="2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67500" y="2722563"/>
            <a:ext cx="3048000" cy="2286000"/>
          </a:xfrm>
          <a:ln w="120650">
            <a:pattFill prst="lgConfetti">
              <a:fgClr>
                <a:schemeClr val="bg2"/>
              </a:fgClr>
              <a:bgClr>
                <a:schemeClr val="folHlink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/>
              <a:t>@Ügyet Lenke</a:t>
            </a:r>
          </a:p>
        </p:txBody>
      </p:sp>
      <p:sp>
        <p:nvSpPr>
          <p:cNvPr id="12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Minta prezentáció</a:t>
            </a:r>
          </a:p>
        </p:txBody>
      </p:sp>
      <p:sp>
        <p:nvSpPr>
          <p:cNvPr id="13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FC2C-6A59-4B07-9C33-76B0D60AAAA5}" type="slidenum">
              <a:rPr lang="hu-HU" altLang="hu-HU"/>
              <a:pPr/>
              <a:t>4</a:t>
            </a:fld>
            <a:endParaRPr lang="hu-HU" altLang="hu-HU"/>
          </a:p>
        </p:txBody>
      </p:sp>
      <p:pic>
        <p:nvPicPr>
          <p:cNvPr id="11268" name="Picture 4" descr="DSC0060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4005264"/>
            <a:ext cx="2952750" cy="222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0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51764" y="6524626"/>
            <a:ext cx="287337" cy="333375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1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88389" y="6524626"/>
            <a:ext cx="287337" cy="333375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2" name="AutoShape 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319964" y="6524626"/>
            <a:ext cx="287337" cy="333375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3" name="AutoShape 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120189" y="6524626"/>
            <a:ext cx="287337" cy="333375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pic>
        <p:nvPicPr>
          <p:cNvPr id="11274" name="Picture 10" descr="cica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3" y="6513514"/>
            <a:ext cx="360362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2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2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id="5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5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6" dur="22523" fill="hold"/>
                                        <p:tgtEl>
                                          <p:spTgt spid="112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5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269"/>
                </p:tgtEl>
              </p:cMediaNode>
            </p:video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1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2" dur="1" fill="hold"/>
                                        <p:tgtEl>
                                          <p:spTgt spid="112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9"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 err="1">
                <a:solidFill>
                  <a:srgbClr val="7030A0"/>
                </a:solidFill>
              </a:rPr>
              <a:t>Lúdas</a:t>
            </a:r>
            <a:r>
              <a:rPr lang="hu-HU" altLang="hu-HU" dirty="0">
                <a:solidFill>
                  <a:srgbClr val="7030A0"/>
                </a:solidFill>
              </a:rPr>
              <a:t> Matyi előadás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167439" y="1600200"/>
            <a:ext cx="4321175" cy="4205288"/>
          </a:xfrm>
        </p:spPr>
        <p:txBody>
          <a:bodyPr>
            <a:normAutofit/>
          </a:bodyPr>
          <a:lstStyle/>
          <a:p>
            <a:r>
              <a:rPr lang="hu-HU" altLang="hu-HU" sz="2400" dirty="0"/>
              <a:t>A 9. évfolyamos osztályok adják elő</a:t>
            </a:r>
            <a:r>
              <a:rPr lang="hu-HU" altLang="hu-HU" sz="2400" dirty="0" smtClean="0"/>
              <a:t>.</a:t>
            </a:r>
          </a:p>
          <a:p>
            <a:r>
              <a:rPr lang="hu-HU" altLang="hu-HU" sz="2400" dirty="0" smtClean="0"/>
              <a:t>A gólyatáborban kisorsolják a bemutatandó levonást.</a:t>
            </a:r>
            <a:endParaRPr lang="hu-HU" altLang="hu-HU" sz="2400" dirty="0"/>
          </a:p>
          <a:p>
            <a:r>
              <a:rPr lang="hu-HU" altLang="hu-HU" sz="2400" dirty="0"/>
              <a:t>Sokat készülnek az előadásra</a:t>
            </a:r>
            <a:r>
              <a:rPr lang="hu-HU" altLang="hu-HU" sz="2400" dirty="0" smtClean="0"/>
              <a:t>.</a:t>
            </a:r>
            <a:endParaRPr lang="hu-HU" altLang="hu-HU" sz="2400" dirty="0"/>
          </a:p>
        </p:txBody>
      </p:sp>
      <p:sp>
        <p:nvSpPr>
          <p:cNvPr id="11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/>
              <a:t>@Ügyet Lenke</a:t>
            </a:r>
          </a:p>
        </p:txBody>
      </p:sp>
      <p:sp>
        <p:nvSpPr>
          <p:cNvPr id="12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Minta prezentáció</a:t>
            </a:r>
          </a:p>
        </p:txBody>
      </p:sp>
      <p:sp>
        <p:nvSpPr>
          <p:cNvPr id="13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72004-EBF3-4DB6-830B-86350C4164AA}" type="slidenum">
              <a:rPr lang="hu-HU" altLang="hu-HU"/>
              <a:pPr/>
              <a:t>5</a:t>
            </a:fld>
            <a:endParaRPr lang="hu-HU" altLang="hu-HU"/>
          </a:p>
        </p:txBody>
      </p:sp>
      <p:pic>
        <p:nvPicPr>
          <p:cNvPr id="13316" name="Picture 4" descr="IMG 5841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1916113"/>
            <a:ext cx="3816350" cy="254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mintamókus.MP3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3" y="5300663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8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51764" y="6524626"/>
            <a:ext cx="287337" cy="333375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19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88389" y="6524626"/>
            <a:ext cx="287337" cy="333375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20" name="AutoShape 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319964" y="6524626"/>
            <a:ext cx="287337" cy="333375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3321" name="AutoShape 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120189" y="6524626"/>
            <a:ext cx="287337" cy="333375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pic>
        <p:nvPicPr>
          <p:cNvPr id="13322" name="Picture 10" descr="cica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3" y="6513514"/>
            <a:ext cx="360362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3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1" fill="hold"/>
                                        <p:tgtEl>
                                          <p:spTgt spid="133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7"/>
                  </p:tgtEl>
                </p:cond>
              </p:nextCondLst>
            </p:seq>
            <p:audio>
              <p:cMediaNode numSld="2">
                <p:cTn id="4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7"/>
                </p:tgtEl>
              </p:cMediaNode>
            </p:audio>
          </p:childTnLst>
        </p:cTn>
      </p:par>
    </p:tnLst>
    <p:bldLst>
      <p:bldP spid="13314" grpId="0"/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alphaModFix amt="3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>
                <a:solidFill>
                  <a:srgbClr val="7030A0"/>
                </a:solidFill>
              </a:rPr>
              <a:t>Elérhetőségek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altLang="hu-HU" sz="2400" dirty="0"/>
              <a:t>E-mail: </a:t>
            </a:r>
            <a:r>
              <a:rPr lang="hu-HU" altLang="hu-HU" sz="2400" dirty="0">
                <a:solidFill>
                  <a:srgbClr val="FF0000"/>
                </a:solidFill>
                <a:hlinkClick r:id="rId4"/>
              </a:rPr>
              <a:t>info@fazekas.hu</a:t>
            </a:r>
            <a:endParaRPr lang="hu-HU" altLang="hu-HU" sz="2400" dirty="0">
              <a:solidFill>
                <a:srgbClr val="FF0000"/>
              </a:solidFill>
            </a:endParaRPr>
          </a:p>
          <a:p>
            <a:r>
              <a:rPr lang="hu-HU" altLang="hu-HU" sz="2400" dirty="0"/>
              <a:t>Honlap: </a:t>
            </a:r>
            <a:r>
              <a:rPr lang="hu-HU" altLang="hu-HU" sz="2400" dirty="0">
                <a:hlinkClick r:id="rId5"/>
              </a:rPr>
              <a:t>www.fazekas.hu</a:t>
            </a:r>
            <a:endParaRPr lang="hu-HU" altLang="hu-HU" sz="2400" dirty="0"/>
          </a:p>
          <a:p>
            <a:pPr>
              <a:buFont typeface="Wingdings" panose="05000000000000000000" pitchFamily="2" charset="2"/>
              <a:buNone/>
            </a:pPr>
            <a:endParaRPr lang="hu-HU" altLang="hu-HU" sz="2400" dirty="0"/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 dirty="0"/>
              <a:t>Készítő:</a:t>
            </a:r>
          </a:p>
          <a:p>
            <a:r>
              <a:rPr lang="hu-HU" altLang="hu-HU" sz="2400" dirty="0"/>
              <a:t>E-mail: </a:t>
            </a:r>
            <a:r>
              <a:rPr lang="hu-HU" altLang="hu-HU" sz="2400" dirty="0">
                <a:hlinkClick r:id="rId6"/>
              </a:rPr>
              <a:t>pasztora@fazekas.hu</a:t>
            </a:r>
            <a:endParaRPr lang="hu-HU" altLang="hu-HU" sz="2400" dirty="0"/>
          </a:p>
          <a:p>
            <a:r>
              <a:rPr lang="hu-HU" altLang="hu-HU" sz="2400" dirty="0"/>
              <a:t>Honlap: </a:t>
            </a:r>
            <a:r>
              <a:rPr lang="hu-HU" altLang="hu-HU" sz="2400" dirty="0">
                <a:hlinkClick r:id="rId7"/>
              </a:rPr>
              <a:t>pasztora.web.fazekas.hu</a:t>
            </a:r>
            <a:endParaRPr lang="hu-HU" altLang="hu-HU" sz="2400" dirty="0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altLang="hu-HU"/>
              <a:t>@Ügyet Lenke</a:t>
            </a:r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Minta prezentáció</a:t>
            </a:r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1ACD8-63AC-448A-AB02-96D472B662C7}" type="slidenum">
              <a:rPr lang="hu-HU" altLang="hu-HU"/>
              <a:pPr/>
              <a:t>6</a:t>
            </a:fld>
            <a:endParaRPr lang="hu-HU" altLang="hu-HU"/>
          </a:p>
        </p:txBody>
      </p:sp>
      <p:sp>
        <p:nvSpPr>
          <p:cNvPr id="15364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51764" y="6524626"/>
            <a:ext cx="287337" cy="333375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65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319964" y="6524626"/>
            <a:ext cx="287337" cy="333375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pic>
        <p:nvPicPr>
          <p:cNvPr id="15366" name="Picture 6" descr="cica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3" y="6513514"/>
            <a:ext cx="360362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zálak">
  <a:themeElements>
    <a:clrScheme name="1. egyéni sém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F0000"/>
      </a:hlink>
      <a:folHlink>
        <a:srgbClr val="7030A0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20</TotalTime>
  <Words>877</Words>
  <Application>Microsoft Office PowerPoint</Application>
  <PresentationFormat>Szélesvásznú</PresentationFormat>
  <Paragraphs>88</Paragraphs>
  <Slides>6</Slides>
  <Notes>6</Notes>
  <HiddenSlides>0</HiddenSlides>
  <MMClips>2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2</vt:i4>
      </vt:variant>
      <vt:variant>
        <vt:lpstr>Diacímek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Verdana</vt:lpstr>
      <vt:lpstr>Wingdings</vt:lpstr>
      <vt:lpstr>Wingdings 3</vt:lpstr>
      <vt:lpstr>Alapértelmezett terv</vt:lpstr>
      <vt:lpstr>Szálak</vt:lpstr>
      <vt:lpstr>Iskolánk, a Budapesti Fazekas Mihály Gyakorló Általános Iskola és Gimnázium</vt:lpstr>
      <vt:lpstr>Tartalomjegyzék</vt:lpstr>
      <vt:lpstr>Iskolánk története</vt:lpstr>
      <vt:lpstr>Szalagavató</vt:lpstr>
      <vt:lpstr>Lúdas Matyi előadás</vt:lpstr>
      <vt:lpstr>Elérhetőségek</vt:lpstr>
    </vt:vector>
  </TitlesOfParts>
  <Company>FMG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Iskolánk, a Fazekas Mihály Fővárosi Gyakorló Általános Iskola és Gimnázium</dc:title>
  <dc:creator>Fazekas Mihály</dc:creator>
  <cp:lastModifiedBy>pasztor</cp:lastModifiedBy>
  <cp:revision>17</cp:revision>
  <dcterms:created xsi:type="dcterms:W3CDTF">2007-07-27T17:39:57Z</dcterms:created>
  <dcterms:modified xsi:type="dcterms:W3CDTF">2024-03-22T07:29:09Z</dcterms:modified>
</cp:coreProperties>
</file>